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6" r:id="rId2"/>
    <p:sldId id="259" r:id="rId3"/>
    <p:sldId id="260" r:id="rId4"/>
    <p:sldId id="257" r:id="rId5"/>
    <p:sldId id="268" r:id="rId6"/>
    <p:sldId id="258" r:id="rId7"/>
    <p:sldId id="262" r:id="rId8"/>
    <p:sldId id="263" r:id="rId9"/>
    <p:sldId id="266" r:id="rId10"/>
    <p:sldId id="267" r:id="rId11"/>
    <p:sldId id="264" r:id="rId12"/>
    <p:sldId id="265"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44"/>
    <p:restoredTop sz="76228"/>
  </p:normalViewPr>
  <p:slideViewPr>
    <p:cSldViewPr snapToGrid="0" snapToObjects="1">
      <p:cViewPr varScale="1">
        <p:scale>
          <a:sx n="65" d="100"/>
          <a:sy n="65" d="100"/>
        </p:scale>
        <p:origin x="147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8A42AB-A26F-BD49-95DF-08416D42B1F3}" type="datetimeFigureOut">
              <a:rPr lang="nl-NL" smtClean="0"/>
              <a:t>1-2-2021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B5849F-B0F8-904F-8646-264A415E9EE4}" type="slidenum">
              <a:rPr lang="nl-NL" smtClean="0"/>
              <a:t>‹nr.›</a:t>
            </a:fld>
            <a:endParaRPr lang="nl-NL"/>
          </a:p>
        </p:txBody>
      </p:sp>
    </p:spTree>
    <p:extLst>
      <p:ext uri="{BB962C8B-B14F-4D97-AF65-F5344CB8AC3E}">
        <p14:creationId xmlns:p14="http://schemas.microsoft.com/office/powerpoint/2010/main" val="921520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DFB5849F-B0F8-904F-8646-264A415E9EE4}" type="slidenum">
              <a:rPr lang="nl-NL" smtClean="0"/>
              <a:t>5</a:t>
            </a:fld>
            <a:endParaRPr lang="nl-NL"/>
          </a:p>
        </p:txBody>
      </p:sp>
    </p:spTree>
    <p:extLst>
      <p:ext uri="{BB962C8B-B14F-4D97-AF65-F5344CB8AC3E}">
        <p14:creationId xmlns:p14="http://schemas.microsoft.com/office/powerpoint/2010/main" val="579032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STARRT is de meest gebruikte methode waarmee sollicitanten</a:t>
            </a:r>
            <a:r>
              <a:rPr lang="nl-NL" baseline="0" dirty="0"/>
              <a:t> geïnterviewd worden. </a:t>
            </a:r>
          </a:p>
          <a:p>
            <a:r>
              <a:rPr lang="nl-NL" baseline="0" dirty="0"/>
              <a:t>Met de STARRT methode laat je de sollicitant concrete situaties beschrijven. </a:t>
            </a:r>
            <a:endParaRPr lang="nl-NL" dirty="0"/>
          </a:p>
        </p:txBody>
      </p:sp>
      <p:sp>
        <p:nvSpPr>
          <p:cNvPr id="4" name="Tijdelijke aanduiding voor dianummer 3"/>
          <p:cNvSpPr>
            <a:spLocks noGrp="1"/>
          </p:cNvSpPr>
          <p:nvPr>
            <p:ph type="sldNum" sz="quarter" idx="10"/>
          </p:nvPr>
        </p:nvSpPr>
        <p:spPr/>
        <p:txBody>
          <a:bodyPr/>
          <a:lstStyle/>
          <a:p>
            <a:fld id="{DFB5849F-B0F8-904F-8646-264A415E9EE4}" type="slidenum">
              <a:rPr lang="nl-NL" smtClean="0"/>
              <a:t>7</a:t>
            </a:fld>
            <a:endParaRPr lang="nl-NL"/>
          </a:p>
        </p:txBody>
      </p:sp>
    </p:spTree>
    <p:extLst>
      <p:ext uri="{BB962C8B-B14F-4D97-AF65-F5344CB8AC3E}">
        <p14:creationId xmlns:p14="http://schemas.microsoft.com/office/powerpoint/2010/main" val="335317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hele dag voer je gesprekken:</a:t>
            </a:r>
            <a:r>
              <a:rPr lang="nl-NL" baseline="0" dirty="0"/>
              <a:t> thuis, werk, school, huisgenoten, collegae etc. In de beroepspraktijk voer je gesprekken met cliënten. Deze gesprekken worden ook wel professionele gesprekken genoemd.</a:t>
            </a:r>
          </a:p>
          <a:p>
            <a:r>
              <a:rPr lang="nl-NL" baseline="0" dirty="0"/>
              <a:t>Met deze gesprekken wil je iets bereiken: informeren, adviseren of je cliënt motiveren om iets wel of niet te doen. </a:t>
            </a:r>
          </a:p>
          <a:p>
            <a:endParaRPr lang="nl-NL" baseline="0" dirty="0"/>
          </a:p>
          <a:p>
            <a:r>
              <a:rPr lang="nl-NL" baseline="0" dirty="0"/>
              <a:t>Afhankelijk van de vraag kies je voor het meest geschikte gespreksmodel: diagnose-receptmodel (inhoudelijke vraag) of participatiemodel (vraag over proces)</a:t>
            </a:r>
          </a:p>
          <a:p>
            <a:endParaRPr lang="nl-NL" baseline="0" dirty="0"/>
          </a:p>
          <a:p>
            <a:pPr marL="0" indent="0">
              <a:buNone/>
            </a:pPr>
            <a:r>
              <a:rPr lang="nl-NL" u="sng" dirty="0">
                <a:sym typeface="Wingdings"/>
              </a:rPr>
              <a:t>Valkuilen:</a:t>
            </a:r>
          </a:p>
          <a:p>
            <a:pPr>
              <a:buFontTx/>
              <a:buChar char="-"/>
            </a:pPr>
            <a:r>
              <a:rPr lang="nl-NL" dirty="0">
                <a:sym typeface="Wingdings"/>
              </a:rPr>
              <a:t>Je betrekt de cliënt te weinig bij het denkproces.  Leg uit aan de cliënt hoe je tot het advies bent gekomen en laat de cliënt zelf kiezen uit de beste mogelijkheden</a:t>
            </a:r>
          </a:p>
          <a:p>
            <a:pPr>
              <a:buFontTx/>
              <a:buChar char="-"/>
            </a:pPr>
            <a:r>
              <a:rPr lang="nl-NL" dirty="0">
                <a:sym typeface="Wingdings"/>
              </a:rPr>
              <a:t>Je wilt de cliënt overtuigen jouw advies op te volgen. Hieruit ontstaat weerstand</a:t>
            </a:r>
          </a:p>
          <a:p>
            <a:endParaRPr lang="nl-NL" baseline="0" dirty="0"/>
          </a:p>
          <a:p>
            <a:endParaRPr lang="nl-NL" baseline="0" dirty="0"/>
          </a:p>
          <a:p>
            <a:endParaRPr lang="nl-NL" baseline="0" dirty="0"/>
          </a:p>
        </p:txBody>
      </p:sp>
      <p:sp>
        <p:nvSpPr>
          <p:cNvPr id="4" name="Tijdelijke aanduiding voor dianummer 3"/>
          <p:cNvSpPr>
            <a:spLocks noGrp="1"/>
          </p:cNvSpPr>
          <p:nvPr>
            <p:ph type="sldNum" sz="quarter" idx="10"/>
          </p:nvPr>
        </p:nvSpPr>
        <p:spPr/>
        <p:txBody>
          <a:bodyPr/>
          <a:lstStyle/>
          <a:p>
            <a:fld id="{DFB5849F-B0F8-904F-8646-264A415E9EE4}" type="slidenum">
              <a:rPr lang="nl-NL" smtClean="0"/>
              <a:t>8</a:t>
            </a:fld>
            <a:endParaRPr lang="nl-NL"/>
          </a:p>
        </p:txBody>
      </p:sp>
    </p:spTree>
    <p:extLst>
      <p:ext uri="{BB962C8B-B14F-4D97-AF65-F5344CB8AC3E}">
        <p14:creationId xmlns:p14="http://schemas.microsoft.com/office/powerpoint/2010/main" val="1014991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Bij het participatiemodel help je de cliënt zelf na te denken over welke stappen hij</a:t>
            </a:r>
            <a:r>
              <a:rPr lang="nl-NL" baseline="0" dirty="0"/>
              <a:t> het beste kan zetten op een bepaald moment in zijn leven. </a:t>
            </a:r>
          </a:p>
          <a:p>
            <a:r>
              <a:rPr lang="nl-NL" baseline="0" dirty="0"/>
              <a:t>Vaak gaat het om een vraag waarbij emoties een rol spelen, zoals verdriet, acceptatie of angst, is de cliënt zelf de deskundige. Een ander kan niet zeggen welke keuzes hij/zij moet maken, als het gaat om toekomstplannen of relatie.</a:t>
            </a:r>
          </a:p>
          <a:p>
            <a:r>
              <a:rPr lang="nl-NL" baseline="0" dirty="0"/>
              <a:t>Als professional participeer je in dit proces door verdiepende vragen te stellen en suggesties te doen, waarbij de nadruk ligt op de ander: wat vindt de cliënt belangrijk? </a:t>
            </a:r>
          </a:p>
          <a:p>
            <a:endParaRPr lang="nl-NL" baseline="0" dirty="0"/>
          </a:p>
          <a:p>
            <a:endParaRPr lang="nl-NL" baseline="0" dirty="0"/>
          </a:p>
        </p:txBody>
      </p:sp>
      <p:sp>
        <p:nvSpPr>
          <p:cNvPr id="4" name="Tijdelijke aanduiding voor dianummer 3"/>
          <p:cNvSpPr>
            <a:spLocks noGrp="1"/>
          </p:cNvSpPr>
          <p:nvPr>
            <p:ph type="sldNum" sz="quarter" idx="10"/>
          </p:nvPr>
        </p:nvSpPr>
        <p:spPr/>
        <p:txBody>
          <a:bodyPr/>
          <a:lstStyle/>
          <a:p>
            <a:fld id="{DFB5849F-B0F8-904F-8646-264A415E9EE4}" type="slidenum">
              <a:rPr lang="nl-NL" smtClean="0"/>
              <a:t>9</a:t>
            </a:fld>
            <a:endParaRPr lang="nl-NL"/>
          </a:p>
        </p:txBody>
      </p:sp>
    </p:spTree>
    <p:extLst>
      <p:ext uri="{BB962C8B-B14F-4D97-AF65-F5344CB8AC3E}">
        <p14:creationId xmlns:p14="http://schemas.microsoft.com/office/powerpoint/2010/main" val="117445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Klikken om de titelstijl van het model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B1F76A35-A364-5143-ADDE-363E6E7F4D62}"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6B746AE-779D-684C-A08D-5BCB92C33F7E}"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1F76A35-A364-5143-ADDE-363E6E7F4D62}" type="datetimeFigureOut">
              <a:rPr lang="nl-NL" smtClean="0"/>
              <a:t>1-2-2021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Klikken om de titelstijl van het model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1F76A35-A364-5143-ADDE-363E6E7F4D62}" type="datetimeFigureOut">
              <a:rPr lang="nl-NL" smtClean="0"/>
              <a:t>1-2-2021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1F76A35-A364-5143-ADDE-363E6E7F4D62}"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Klikken om de titelstijl van het model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B1F76A35-A364-5143-ADDE-363E6E7F4D62}"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6B746AE-779D-684C-A08D-5BCB92C33F7E}"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B1F76A35-A364-5143-ADDE-363E6E7F4D62}" type="datetimeFigureOut">
              <a:rPr lang="nl-NL" smtClean="0"/>
              <a:t>1-2-2021</a:t>
            </a:fld>
            <a:endParaRPr lang="nl-NL"/>
          </a:p>
        </p:txBody>
      </p:sp>
      <p:sp>
        <p:nvSpPr>
          <p:cNvPr id="9" name="Footer Placeholder 8"/>
          <p:cNvSpPr>
            <a:spLocks noGrp="1"/>
          </p:cNvSpPr>
          <p:nvPr>
            <p:ph type="ftr" sz="quarter" idx="11"/>
          </p:nvPr>
        </p:nvSpPr>
        <p:spPr/>
        <p:txBody>
          <a:bodyPr/>
          <a:lstStyle/>
          <a:p>
            <a:endParaRPr lang="nl-NL"/>
          </a:p>
        </p:txBody>
      </p:sp>
      <p:sp>
        <p:nvSpPr>
          <p:cNvPr id="10" name="Slide Number Placeholder 9"/>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B1F76A35-A364-5143-ADDE-363E6E7F4D62}"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6B746AE-779D-684C-A08D-5BCB92C33F7E}" type="slidenum">
              <a:rPr lang="nl-NL" smtClean="0"/>
              <a:t>‹nr.›</a:t>
            </a:fld>
            <a:endParaRPr lang="nl-NL"/>
          </a:p>
        </p:txBody>
      </p:sp>
      <p:sp>
        <p:nvSpPr>
          <p:cNvPr id="10" name="Title 9"/>
          <p:cNvSpPr>
            <a:spLocks noGrp="1"/>
          </p:cNvSpPr>
          <p:nvPr>
            <p:ph type="title"/>
          </p:nvPr>
        </p:nvSpPr>
        <p:spPr/>
        <p:txBody>
          <a:bodyPr/>
          <a:lstStyle/>
          <a:p>
            <a:r>
              <a:rPr lang="nl-NL"/>
              <a:t>Klikken om de titelstijl van het model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Date Placeholder 2"/>
          <p:cNvSpPr>
            <a:spLocks noGrp="1"/>
          </p:cNvSpPr>
          <p:nvPr>
            <p:ph type="dt" sz="half" idx="10"/>
          </p:nvPr>
        </p:nvSpPr>
        <p:spPr/>
        <p:txBody>
          <a:bodyPr/>
          <a:lstStyle/>
          <a:p>
            <a:fld id="{B1F76A35-A364-5143-ADDE-363E6E7F4D62}" type="datetimeFigureOut">
              <a:rPr lang="nl-NL" smtClean="0"/>
              <a:t>1-2-2021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F76A35-A364-5143-ADDE-363E6E7F4D62}" type="datetimeFigureOut">
              <a:rPr lang="nl-NL" smtClean="0"/>
              <a:t>1-2-2021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Klikken om de titelstijl van het model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B1F76A35-A364-5143-ADDE-363E6E7F4D62}" type="datetimeFigureOut">
              <a:rPr lang="nl-NL" smtClean="0"/>
              <a:t>1-2-2021</a:t>
            </a:fld>
            <a:endParaRPr lang="nl-N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1" name="Slide Number Placeholder 10"/>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Klikken om de titelstijl van het model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1F76A35-A364-5143-ADDE-363E6E7F4D62}" type="datetimeFigureOut">
              <a:rPr lang="nl-NL" smtClean="0"/>
              <a:t>1-2-2021</a:t>
            </a:fld>
            <a:endParaRPr lang="nl-N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0" name="Slide Number Placeholder 9"/>
          <p:cNvSpPr>
            <a:spLocks noGrp="1"/>
          </p:cNvSpPr>
          <p:nvPr>
            <p:ph type="sldNum" sz="quarter" idx="12"/>
          </p:nvPr>
        </p:nvSpPr>
        <p:spPr/>
        <p:txBody>
          <a:bodyPr/>
          <a:lstStyle/>
          <a:p>
            <a:fld id="{D6B746AE-779D-684C-A08D-5BCB92C33F7E}"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Klikken om de titelstijl van het model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1F76A35-A364-5143-ADDE-363E6E7F4D62}" type="datetimeFigureOut">
              <a:rPr lang="nl-NL" smtClean="0"/>
              <a:t>1-2-2021</a:t>
            </a:fld>
            <a:endParaRPr lang="nl-N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nl-N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6B746AE-779D-684C-A08D-5BCB92C33F7E}" type="slidenum">
              <a:rPr lang="nl-NL" smtClean="0"/>
              <a:t>‹nr.›</a:t>
            </a:fld>
            <a:endParaRPr lang="nl-NL"/>
          </a:p>
        </p:txBody>
      </p:sp>
    </p:spTree>
    <p:extLst>
      <p:ext uri="{BB962C8B-B14F-4D97-AF65-F5344CB8AC3E}">
        <p14:creationId xmlns:p14="http://schemas.microsoft.com/office/powerpoint/2010/main" val="1529113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1c5zv_dJIN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gesprekstechnieken</a:t>
            </a:r>
          </a:p>
        </p:txBody>
      </p:sp>
      <p:sp>
        <p:nvSpPr>
          <p:cNvPr id="3" name="Ondertitel 2"/>
          <p:cNvSpPr>
            <a:spLocks noGrp="1"/>
          </p:cNvSpPr>
          <p:nvPr>
            <p:ph type="subTitle" idx="1"/>
          </p:nvPr>
        </p:nvSpPr>
        <p:spPr/>
        <p:txBody>
          <a:bodyPr>
            <a:normAutofit/>
          </a:bodyPr>
          <a:lstStyle/>
          <a:p>
            <a:r>
              <a:rPr lang="nl-NL" dirty="0"/>
              <a:t>Les 4</a:t>
            </a:r>
          </a:p>
        </p:txBody>
      </p:sp>
    </p:spTree>
    <p:extLst>
      <p:ext uri="{BB962C8B-B14F-4D97-AF65-F5344CB8AC3E}">
        <p14:creationId xmlns:p14="http://schemas.microsoft.com/office/powerpoint/2010/main" val="884398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343150" y="1276350"/>
            <a:ext cx="8134350" cy="6463308"/>
          </a:xfrm>
          <a:prstGeom prst="rect">
            <a:avLst/>
          </a:prstGeom>
          <a:noFill/>
        </p:spPr>
        <p:txBody>
          <a:bodyPr wrap="square" rtlCol="0">
            <a:spAutoFit/>
          </a:bodyPr>
          <a:lstStyle/>
          <a:p>
            <a:r>
              <a:rPr lang="nl-NL" u="sng" dirty="0">
                <a:sym typeface="Wingdings"/>
              </a:rPr>
              <a:t>Belangrijk bij participatiemodel</a:t>
            </a:r>
            <a:r>
              <a:rPr lang="nl-NL" dirty="0">
                <a:sym typeface="Wingdings"/>
              </a:rPr>
              <a:t>  Zelfredzaamheid bevorderen</a:t>
            </a:r>
          </a:p>
          <a:p>
            <a:r>
              <a:rPr lang="nl-NL" dirty="0">
                <a:sym typeface="Wingdings"/>
              </a:rPr>
              <a:t>Cliënt staat centraal</a:t>
            </a:r>
          </a:p>
          <a:p>
            <a:r>
              <a:rPr lang="nl-NL" dirty="0">
                <a:sym typeface="Wingdings"/>
              </a:rPr>
              <a:t>Als hulpverlener help je de ander zichzelf te helpen  onderzoekt mogelijkheden en de cliënt bepaalt zelf welke oplossingen het beste is en waarom.</a:t>
            </a:r>
          </a:p>
          <a:p>
            <a:r>
              <a:rPr lang="nl-NL" dirty="0">
                <a:sym typeface="Wingdings"/>
              </a:rPr>
              <a:t>Kans op weerstand is kleiner, omdat de cliënt zelf met oplossingen kan komen. </a:t>
            </a:r>
          </a:p>
          <a:p>
            <a:endParaRPr lang="nl-NL" u="sng" dirty="0">
              <a:sym typeface="Wingdings"/>
            </a:endParaRPr>
          </a:p>
          <a:p>
            <a:endParaRPr lang="nl-NL" u="sng" dirty="0">
              <a:sym typeface="Wingdings"/>
            </a:endParaRPr>
          </a:p>
          <a:p>
            <a:r>
              <a:rPr lang="nl-NL" u="sng" dirty="0">
                <a:sym typeface="Wingdings"/>
              </a:rPr>
              <a:t>Valkuilen participatiemodel:</a:t>
            </a:r>
          </a:p>
          <a:p>
            <a:r>
              <a:rPr lang="nl-NL" dirty="0"/>
              <a:t>- Cliënt wil te snel naar de oplossing</a:t>
            </a:r>
          </a:p>
          <a:p>
            <a:r>
              <a:rPr lang="nl-NL" dirty="0"/>
              <a:t>- De cliënt verteld niet alle feiten</a:t>
            </a:r>
          </a:p>
          <a:p>
            <a:r>
              <a:rPr lang="nl-NL" dirty="0"/>
              <a:t>- Het probleem wordt te complex (Vraag goed door, kom tot de kern van het probleem)</a:t>
            </a:r>
          </a:p>
          <a:p>
            <a:r>
              <a:rPr lang="nl-NL" dirty="0"/>
              <a:t>- Maak er geen verhoor van</a:t>
            </a:r>
          </a:p>
          <a:p>
            <a:r>
              <a:rPr lang="nl-NL" dirty="0"/>
              <a:t>- Luister goed en let op non-verbaal gedrag</a:t>
            </a:r>
          </a:p>
          <a:p>
            <a:endParaRPr lang="nl-NL" dirty="0"/>
          </a:p>
          <a:p>
            <a:endParaRPr lang="nl-NL" dirty="0"/>
          </a:p>
          <a:p>
            <a:endParaRPr lang="nl-NL" dirty="0"/>
          </a:p>
          <a:p>
            <a:endParaRPr lang="nl-NL" dirty="0"/>
          </a:p>
          <a:p>
            <a:endParaRPr lang="nl-NL" dirty="0"/>
          </a:p>
          <a:p>
            <a:endParaRPr lang="nl-NL" dirty="0"/>
          </a:p>
          <a:p>
            <a:endParaRPr lang="nl-NL" dirty="0"/>
          </a:p>
          <a:p>
            <a:endParaRPr lang="nl-NL" dirty="0"/>
          </a:p>
          <a:p>
            <a:endParaRPr lang="nl-NL" dirty="0"/>
          </a:p>
        </p:txBody>
      </p:sp>
    </p:spTree>
    <p:extLst>
      <p:ext uri="{BB962C8B-B14F-4D97-AF65-F5344CB8AC3E}">
        <p14:creationId xmlns:p14="http://schemas.microsoft.com/office/powerpoint/2010/main" val="174760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oefenen</a:t>
            </a:r>
          </a:p>
        </p:txBody>
      </p:sp>
      <p:sp>
        <p:nvSpPr>
          <p:cNvPr id="3" name="Tijdelijke aanduiding voor inhoud 2"/>
          <p:cNvSpPr>
            <a:spLocks noGrp="1"/>
          </p:cNvSpPr>
          <p:nvPr>
            <p:ph idx="1"/>
          </p:nvPr>
        </p:nvSpPr>
        <p:spPr>
          <a:xfrm>
            <a:off x="2231136" y="2638044"/>
            <a:ext cx="7998714" cy="4219956"/>
          </a:xfrm>
        </p:spPr>
        <p:txBody>
          <a:bodyPr>
            <a:normAutofit/>
          </a:bodyPr>
          <a:lstStyle/>
          <a:p>
            <a:r>
              <a:rPr lang="nl-NL" dirty="0">
                <a:hlinkClick r:id="rId2"/>
              </a:rPr>
              <a:t>https://www.youtube.com/watch?v=1c5zv_dJIN0</a:t>
            </a:r>
            <a:r>
              <a:rPr lang="nl-NL" dirty="0"/>
              <a:t> </a:t>
            </a:r>
          </a:p>
          <a:p>
            <a:endParaRPr lang="nl-NL" dirty="0"/>
          </a:p>
          <a:p>
            <a:r>
              <a:rPr lang="nl-NL" dirty="0"/>
              <a:t>Ga in tweetallen een sollicitatiegesprek voeren volgens de STARRT methode</a:t>
            </a:r>
          </a:p>
          <a:p>
            <a:endParaRPr lang="nl-NL" dirty="0"/>
          </a:p>
          <a:p>
            <a:r>
              <a:rPr lang="nl-NL" dirty="0"/>
              <a:t>Wissel om na een gesprek en geef elkaar feedback. </a:t>
            </a:r>
          </a:p>
          <a:p>
            <a:endParaRPr lang="nl-NL" dirty="0"/>
          </a:p>
          <a:p>
            <a:r>
              <a:rPr lang="nl-NL" dirty="0"/>
              <a:t>Je mag de stappen op bladzijde 452 erbij gebruiken</a:t>
            </a:r>
          </a:p>
          <a:p>
            <a:endParaRPr lang="nl-NL" dirty="0"/>
          </a:p>
          <a:p>
            <a:r>
              <a:rPr lang="nl-NL" dirty="0"/>
              <a:t>Klaar? Lees de soorten gesprekken op blz. 443 t/m 450 + kritische beroepssituatie</a:t>
            </a:r>
          </a:p>
          <a:p>
            <a:endParaRPr lang="nl-NL" dirty="0"/>
          </a:p>
          <a:p>
            <a:endParaRPr lang="nl-NL" dirty="0"/>
          </a:p>
          <a:p>
            <a:endParaRPr lang="nl-NL" dirty="0"/>
          </a:p>
          <a:p>
            <a:endParaRPr lang="nl-NL" dirty="0"/>
          </a:p>
          <a:p>
            <a:endParaRPr lang="nl-NL" dirty="0"/>
          </a:p>
        </p:txBody>
      </p:sp>
    </p:spTree>
    <p:extLst>
      <p:ext uri="{BB962C8B-B14F-4D97-AF65-F5344CB8AC3E}">
        <p14:creationId xmlns:p14="http://schemas.microsoft.com/office/powerpoint/2010/main" val="923971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Afsluiting</a:t>
            </a:r>
          </a:p>
        </p:txBody>
      </p:sp>
      <p:sp>
        <p:nvSpPr>
          <p:cNvPr id="3" name="Tijdelijke aanduiding voor inhoud 2"/>
          <p:cNvSpPr>
            <a:spLocks noGrp="1"/>
          </p:cNvSpPr>
          <p:nvPr>
            <p:ph idx="1"/>
          </p:nvPr>
        </p:nvSpPr>
        <p:spPr>
          <a:xfrm>
            <a:off x="2231135" y="2638044"/>
            <a:ext cx="8032537" cy="3986691"/>
          </a:xfrm>
        </p:spPr>
        <p:txBody>
          <a:bodyPr>
            <a:normAutofit/>
          </a:bodyPr>
          <a:lstStyle/>
          <a:p>
            <a:r>
              <a:rPr lang="nl-NL" dirty="0"/>
              <a:t>Tips/Tops</a:t>
            </a:r>
          </a:p>
          <a:p>
            <a:endParaRPr lang="nl-NL" dirty="0"/>
          </a:p>
          <a:p>
            <a:endParaRPr lang="nl-NL" dirty="0"/>
          </a:p>
          <a:p>
            <a:r>
              <a:rPr lang="nl-NL" dirty="0"/>
              <a:t>Vragen, mededelingen, inbreng of ideeën voor de volgende les?</a:t>
            </a:r>
          </a:p>
          <a:p>
            <a:endParaRPr lang="nl-NL" dirty="0"/>
          </a:p>
          <a:p>
            <a:endParaRPr lang="nl-NL" dirty="0"/>
          </a:p>
          <a:p>
            <a:r>
              <a:rPr lang="nl-NL" dirty="0"/>
              <a:t>Volgende week: Motiverende gespreksvoering </a:t>
            </a:r>
          </a:p>
          <a:p>
            <a:r>
              <a:rPr lang="nl-NL" dirty="0"/>
              <a:t>Thema 24  blz. 460 </a:t>
            </a:r>
            <a:r>
              <a:rPr lang="mr-IN" dirty="0"/>
              <a:t>–</a:t>
            </a:r>
            <a:r>
              <a:rPr lang="nl-NL" dirty="0"/>
              <a:t> 472</a:t>
            </a:r>
          </a:p>
          <a:p>
            <a:r>
              <a:rPr lang="nl-NL" u="sng" dirty="0"/>
              <a:t>Duo’s maken voor het assessment!</a:t>
            </a:r>
          </a:p>
        </p:txBody>
      </p:sp>
      <p:pic>
        <p:nvPicPr>
          <p:cNvPr id="4" name="Afbeelding 3"/>
          <p:cNvPicPr>
            <a:picLocks noChangeAspect="1"/>
          </p:cNvPicPr>
          <p:nvPr/>
        </p:nvPicPr>
        <p:blipFill>
          <a:blip r:embed="rId2"/>
          <a:stretch>
            <a:fillRect/>
          </a:stretch>
        </p:blipFill>
        <p:spPr>
          <a:xfrm>
            <a:off x="9535885" y="3764085"/>
            <a:ext cx="2503069" cy="2860650"/>
          </a:xfrm>
          <a:prstGeom prst="rect">
            <a:avLst/>
          </a:prstGeom>
        </p:spPr>
      </p:pic>
    </p:spTree>
    <p:extLst>
      <p:ext uri="{BB962C8B-B14F-4D97-AF65-F5344CB8AC3E}">
        <p14:creationId xmlns:p14="http://schemas.microsoft.com/office/powerpoint/2010/main" val="926178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Tot nu toe</a:t>
            </a:r>
            <a:r>
              <a:rPr lang="mr-IN" dirty="0"/>
              <a:t>…</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a:t>LSD</a:t>
            </a:r>
          </a:p>
          <a:p>
            <a:endParaRPr lang="nl-NL" dirty="0"/>
          </a:p>
          <a:p>
            <a:r>
              <a:rPr lang="nl-NL" dirty="0"/>
              <a:t>Kenmerken actief luisteren</a:t>
            </a:r>
          </a:p>
          <a:p>
            <a:endParaRPr lang="nl-NL" dirty="0"/>
          </a:p>
          <a:p>
            <a:r>
              <a:rPr lang="nl-NL" dirty="0"/>
              <a:t>Parafraseren</a:t>
            </a:r>
          </a:p>
          <a:p>
            <a:endParaRPr lang="nl-NL" dirty="0"/>
          </a:p>
          <a:p>
            <a:r>
              <a:rPr lang="nl-NL" dirty="0"/>
              <a:t>Soorten vragen</a:t>
            </a:r>
          </a:p>
          <a:p>
            <a:endParaRPr lang="nl-NL" dirty="0"/>
          </a:p>
          <a:p>
            <a:r>
              <a:rPr lang="nl-NL" dirty="0"/>
              <a:t>Behoefte om vragen vorige week te bespreken? (opdracht 3 thema 23)</a:t>
            </a:r>
          </a:p>
          <a:p>
            <a:endParaRPr lang="nl-NL" dirty="0"/>
          </a:p>
        </p:txBody>
      </p:sp>
    </p:spTree>
    <p:extLst>
      <p:ext uri="{BB962C8B-B14F-4D97-AF65-F5344CB8AC3E}">
        <p14:creationId xmlns:p14="http://schemas.microsoft.com/office/powerpoint/2010/main" val="1552026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Terugblik</a:t>
            </a:r>
          </a:p>
        </p:txBody>
      </p:sp>
      <p:sp>
        <p:nvSpPr>
          <p:cNvPr id="3" name="Tijdelijke aanduiding voor inhoud 2"/>
          <p:cNvSpPr>
            <a:spLocks noGrp="1"/>
          </p:cNvSpPr>
          <p:nvPr>
            <p:ph idx="1"/>
          </p:nvPr>
        </p:nvSpPr>
        <p:spPr/>
        <p:txBody>
          <a:bodyPr>
            <a:normAutofit fontScale="92500" lnSpcReduction="10000"/>
          </a:bodyPr>
          <a:lstStyle/>
          <a:p>
            <a:r>
              <a:rPr lang="nl-NL" dirty="0"/>
              <a:t>Gespreksdoel, en waarom is dit belangrijk?</a:t>
            </a:r>
          </a:p>
          <a:p>
            <a:endParaRPr lang="nl-NL" dirty="0"/>
          </a:p>
          <a:p>
            <a:r>
              <a:rPr lang="nl-NL" dirty="0"/>
              <a:t>Gespreksstructuur:</a:t>
            </a:r>
          </a:p>
          <a:p>
            <a:pPr lvl="1"/>
            <a:r>
              <a:rPr lang="nl-NL" dirty="0"/>
              <a:t>1) </a:t>
            </a:r>
            <a:r>
              <a:rPr lang="nl-NL" dirty="0">
                <a:solidFill>
                  <a:srgbClr val="FF0000"/>
                </a:solidFill>
              </a:rPr>
              <a:t>Aanloopfase</a:t>
            </a:r>
            <a:r>
              <a:rPr lang="nl-NL" dirty="0">
                <a:solidFill>
                  <a:schemeClr val="tx1"/>
                </a:solidFill>
              </a:rPr>
              <a:t> </a:t>
            </a:r>
          </a:p>
          <a:p>
            <a:pPr lvl="1"/>
            <a:r>
              <a:rPr lang="nl-NL" dirty="0">
                <a:solidFill>
                  <a:schemeClr val="tx1"/>
                </a:solidFill>
              </a:rPr>
              <a:t>2) </a:t>
            </a:r>
            <a:r>
              <a:rPr lang="nl-NL" dirty="0">
                <a:solidFill>
                  <a:srgbClr val="FF0000"/>
                </a:solidFill>
              </a:rPr>
              <a:t>Planningsfase</a:t>
            </a:r>
            <a:r>
              <a:rPr lang="nl-NL" dirty="0">
                <a:solidFill>
                  <a:schemeClr val="tx1"/>
                </a:solidFill>
              </a:rPr>
              <a:t> </a:t>
            </a:r>
          </a:p>
          <a:p>
            <a:pPr lvl="1"/>
            <a:r>
              <a:rPr lang="nl-NL" dirty="0">
                <a:solidFill>
                  <a:schemeClr val="tx1"/>
                </a:solidFill>
              </a:rPr>
              <a:t>3) </a:t>
            </a:r>
            <a:r>
              <a:rPr lang="nl-NL" dirty="0">
                <a:solidFill>
                  <a:srgbClr val="FF0000"/>
                </a:solidFill>
              </a:rPr>
              <a:t>Themafase</a:t>
            </a:r>
            <a:r>
              <a:rPr lang="nl-NL" dirty="0">
                <a:solidFill>
                  <a:schemeClr val="tx1"/>
                </a:solidFill>
              </a:rPr>
              <a:t> </a:t>
            </a:r>
          </a:p>
          <a:p>
            <a:pPr lvl="1"/>
            <a:r>
              <a:rPr lang="nl-NL" dirty="0">
                <a:solidFill>
                  <a:schemeClr val="tx1"/>
                </a:solidFill>
              </a:rPr>
              <a:t>4) </a:t>
            </a:r>
            <a:r>
              <a:rPr lang="nl-NL" dirty="0">
                <a:solidFill>
                  <a:srgbClr val="FF0000"/>
                </a:solidFill>
              </a:rPr>
              <a:t>Slotfase </a:t>
            </a:r>
          </a:p>
          <a:p>
            <a:pPr lvl="1"/>
            <a:endParaRPr lang="nl-NL" dirty="0">
              <a:solidFill>
                <a:schemeClr val="tx1"/>
              </a:solidFill>
            </a:endParaRPr>
          </a:p>
          <a:p>
            <a:pPr lvl="1"/>
            <a:r>
              <a:rPr lang="nl-NL" dirty="0">
                <a:solidFill>
                  <a:schemeClr val="tx1"/>
                </a:solidFill>
              </a:rPr>
              <a:t>Paragraaf 23.3 soorten gesprekken, allemaal volgens de gespreksstructuur</a:t>
            </a:r>
          </a:p>
        </p:txBody>
      </p:sp>
    </p:spTree>
    <p:extLst>
      <p:ext uri="{BB962C8B-B14F-4D97-AF65-F5344CB8AC3E}">
        <p14:creationId xmlns:p14="http://schemas.microsoft.com/office/powerpoint/2010/main" val="236414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Rollenspel</a:t>
            </a:r>
          </a:p>
        </p:txBody>
      </p:sp>
      <p:sp>
        <p:nvSpPr>
          <p:cNvPr id="3" name="Tijdelijke aanduiding voor inhoud 2"/>
          <p:cNvSpPr>
            <a:spLocks noGrp="1"/>
          </p:cNvSpPr>
          <p:nvPr>
            <p:ph idx="1"/>
          </p:nvPr>
        </p:nvSpPr>
        <p:spPr/>
        <p:txBody>
          <a:bodyPr/>
          <a:lstStyle/>
          <a:p>
            <a:r>
              <a:rPr lang="nl-NL" dirty="0"/>
              <a:t>2 rijen </a:t>
            </a:r>
            <a:r>
              <a:rPr lang="nl-NL" dirty="0">
                <a:sym typeface="Wingdings"/>
              </a:rPr>
              <a:t> 1 rij hulpverleners, 1 rij cliënten (dit wordt ook omgedraaid)</a:t>
            </a:r>
          </a:p>
          <a:p>
            <a:r>
              <a:rPr lang="nl-NL" dirty="0">
                <a:sym typeface="Wingdings"/>
              </a:rPr>
              <a:t>De twee voorste voeren een gesprek. Wanneer je het niet meer weet, mag je achteraan sluiten en neemt de volgende het over. </a:t>
            </a:r>
          </a:p>
          <a:p>
            <a:r>
              <a:rPr lang="nl-NL" dirty="0">
                <a:sym typeface="Wingdings"/>
              </a:rPr>
              <a:t>De tweede persoon mag degene laten weten als je wilt inspringen. Degene die dan het gesprek voert, sluit achteraan.</a:t>
            </a:r>
          </a:p>
          <a:p>
            <a:endParaRPr lang="nl-NL" dirty="0">
              <a:sym typeface="Wingdings"/>
            </a:endParaRPr>
          </a:p>
          <a:p>
            <a:r>
              <a:rPr lang="nl-NL" dirty="0">
                <a:sym typeface="Wingdings"/>
              </a:rPr>
              <a:t>Spelregel: Niet te snel het gesprek overnemen!</a:t>
            </a:r>
            <a:endParaRPr lang="nl-NL" dirty="0"/>
          </a:p>
        </p:txBody>
      </p:sp>
    </p:spTree>
    <p:extLst>
      <p:ext uri="{BB962C8B-B14F-4D97-AF65-F5344CB8AC3E}">
        <p14:creationId xmlns:p14="http://schemas.microsoft.com/office/powerpoint/2010/main" val="1036565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Casus rollenspel</a:t>
            </a:r>
          </a:p>
        </p:txBody>
      </p:sp>
      <p:sp>
        <p:nvSpPr>
          <p:cNvPr id="3" name="Tijdelijke aanduiding voor inhoud 2"/>
          <p:cNvSpPr>
            <a:spLocks noGrp="1"/>
          </p:cNvSpPr>
          <p:nvPr>
            <p:ph idx="1"/>
          </p:nvPr>
        </p:nvSpPr>
        <p:spPr/>
        <p:txBody>
          <a:bodyPr/>
          <a:lstStyle/>
          <a:p>
            <a:r>
              <a:rPr lang="nl-NL" dirty="0"/>
              <a:t>Vincent (19) woont nu 6 maanden in een studio in Groningen, doet een opleiding detailhandel op het mbo.  Sinds drie maanden gaat Vincent weinig naar school en presteert hij ook minder. Het liefst zit hij thuis te gamen. Hierdoor maakt hij het vaak laat en vindt hij het moeilijk om ’s ochtends vroeg op te staan. Tegen zijn ouders zegt Vincent dat alles goed gaat. Hij heeft geen zin in ’gezeik’. Daarnaast heeft hij het gevoel dat hij iets mist in zijn leven en weinig plezier meer heeft. </a:t>
            </a:r>
          </a:p>
          <a:p>
            <a:endParaRPr lang="nl-NL" dirty="0"/>
          </a:p>
          <a:p>
            <a:r>
              <a:rPr lang="nl-NL" dirty="0"/>
              <a:t>Vincent is doorverwezen naar het maatschappelijk werk en heeft nu een eerste intake.</a:t>
            </a:r>
          </a:p>
        </p:txBody>
      </p:sp>
    </p:spTree>
    <p:extLst>
      <p:ext uri="{BB962C8B-B14F-4D97-AF65-F5344CB8AC3E}">
        <p14:creationId xmlns:p14="http://schemas.microsoft.com/office/powerpoint/2010/main" val="1454631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Inhoud</a:t>
            </a:r>
          </a:p>
        </p:txBody>
      </p:sp>
      <p:sp>
        <p:nvSpPr>
          <p:cNvPr id="3" name="Tijdelijke aanduiding voor inhoud 2"/>
          <p:cNvSpPr>
            <a:spLocks noGrp="1"/>
          </p:cNvSpPr>
          <p:nvPr>
            <p:ph idx="1"/>
          </p:nvPr>
        </p:nvSpPr>
        <p:spPr/>
        <p:txBody>
          <a:bodyPr>
            <a:normAutofit/>
          </a:bodyPr>
          <a:lstStyle/>
          <a:p>
            <a:endParaRPr lang="nl-NL" dirty="0"/>
          </a:p>
          <a:p>
            <a:r>
              <a:rPr lang="nl-NL" dirty="0"/>
              <a:t>Modellen adviesgesprek</a:t>
            </a:r>
          </a:p>
          <a:p>
            <a:endParaRPr lang="nl-NL" dirty="0"/>
          </a:p>
          <a:p>
            <a:r>
              <a:rPr lang="nl-NL" dirty="0"/>
              <a:t>Oefenen met gespreksvoering</a:t>
            </a:r>
          </a:p>
          <a:p>
            <a:endParaRPr lang="nl-NL" dirty="0"/>
          </a:p>
          <a:p>
            <a:r>
              <a:rPr lang="nl-NL" dirty="0"/>
              <a:t>Samen afsluiten</a:t>
            </a:r>
          </a:p>
          <a:p>
            <a:endParaRPr lang="nl-NL" dirty="0"/>
          </a:p>
        </p:txBody>
      </p:sp>
      <p:pic>
        <p:nvPicPr>
          <p:cNvPr id="5" name="Afbeelding 4"/>
          <p:cNvPicPr>
            <a:picLocks noChangeAspect="1"/>
          </p:cNvPicPr>
          <p:nvPr/>
        </p:nvPicPr>
        <p:blipFill>
          <a:blip r:embed="rId2"/>
          <a:stretch>
            <a:fillRect/>
          </a:stretch>
        </p:blipFill>
        <p:spPr>
          <a:xfrm>
            <a:off x="8761963" y="3385458"/>
            <a:ext cx="3181220" cy="3181220"/>
          </a:xfrm>
          <a:prstGeom prst="rect">
            <a:avLst/>
          </a:prstGeom>
        </p:spPr>
      </p:pic>
    </p:spTree>
    <p:extLst>
      <p:ext uri="{BB962C8B-B14F-4D97-AF65-F5344CB8AC3E}">
        <p14:creationId xmlns:p14="http://schemas.microsoft.com/office/powerpoint/2010/main" val="1762021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Sollicitatiegesprek met </a:t>
            </a:r>
            <a:r>
              <a:rPr lang="nl-NL" dirty="0" err="1"/>
              <a:t>starrt</a:t>
            </a:r>
            <a:endParaRPr lang="nl-NL" dirty="0"/>
          </a:p>
        </p:txBody>
      </p:sp>
      <p:sp>
        <p:nvSpPr>
          <p:cNvPr id="3" name="Tijdelijke aanduiding voor inhoud 2"/>
          <p:cNvSpPr>
            <a:spLocks noGrp="1"/>
          </p:cNvSpPr>
          <p:nvPr>
            <p:ph idx="1"/>
          </p:nvPr>
        </p:nvSpPr>
        <p:spPr>
          <a:xfrm>
            <a:off x="2231136" y="2638044"/>
            <a:ext cx="8461746" cy="3818740"/>
          </a:xfrm>
        </p:spPr>
        <p:txBody>
          <a:bodyPr>
            <a:normAutofit fontScale="85000" lnSpcReduction="20000"/>
          </a:bodyPr>
          <a:lstStyle/>
          <a:p>
            <a:r>
              <a:rPr lang="nl-NL" b="1" u="sng" dirty="0">
                <a:effectLst>
                  <a:outerShdw blurRad="38100" dist="38100" dir="2700000" algn="tl">
                    <a:srgbClr val="000000">
                      <a:alpha val="43137"/>
                    </a:srgbClr>
                  </a:outerShdw>
                </a:effectLst>
              </a:rPr>
              <a:t>Situatie</a:t>
            </a:r>
          </a:p>
          <a:p>
            <a:pPr marL="0" indent="0">
              <a:buNone/>
            </a:pPr>
            <a:r>
              <a:rPr lang="nl-NL" dirty="0"/>
              <a:t>Wat was de context waarin het voorbeeld zich afspeelde (5w+2H)</a:t>
            </a:r>
          </a:p>
          <a:p>
            <a:r>
              <a:rPr lang="nl-NL" b="1" u="sng" dirty="0">
                <a:effectLst>
                  <a:outerShdw blurRad="38100" dist="38100" dir="2700000" algn="tl">
                    <a:srgbClr val="000000">
                      <a:alpha val="43137"/>
                    </a:srgbClr>
                  </a:outerShdw>
                </a:effectLst>
              </a:rPr>
              <a:t>Taak</a:t>
            </a:r>
          </a:p>
          <a:p>
            <a:pPr marL="0" indent="0">
              <a:buNone/>
            </a:pPr>
            <a:r>
              <a:rPr lang="nl-NL" dirty="0"/>
              <a:t>Wat was jouw taak in deze situatie?</a:t>
            </a:r>
          </a:p>
          <a:p>
            <a:r>
              <a:rPr lang="nl-NL" b="1" u="sng" dirty="0">
                <a:effectLst>
                  <a:outerShdw blurRad="38100" dist="38100" dir="2700000" algn="tl">
                    <a:srgbClr val="000000">
                      <a:alpha val="43137"/>
                    </a:srgbClr>
                  </a:outerShdw>
                </a:effectLst>
              </a:rPr>
              <a:t>Actie</a:t>
            </a:r>
          </a:p>
          <a:p>
            <a:pPr marL="0" indent="0">
              <a:buNone/>
            </a:pPr>
            <a:r>
              <a:rPr lang="nl-NL" dirty="0"/>
              <a:t>Wat is er precies gezegd en welke actie is ondernomen?</a:t>
            </a:r>
          </a:p>
          <a:p>
            <a:r>
              <a:rPr lang="nl-NL" b="1" dirty="0">
                <a:effectLst>
                  <a:outerShdw blurRad="38100" dist="38100" dir="2700000" algn="tl">
                    <a:srgbClr val="000000">
                      <a:alpha val="43137"/>
                    </a:srgbClr>
                  </a:outerShdw>
                </a:effectLst>
              </a:rPr>
              <a:t>Resultaat</a:t>
            </a:r>
          </a:p>
          <a:p>
            <a:pPr marL="0" indent="0">
              <a:buNone/>
            </a:pPr>
            <a:r>
              <a:rPr lang="nl-NL" dirty="0"/>
              <a:t>Hoe werd hierop gereageerd en wat was het eindresultaat?</a:t>
            </a:r>
          </a:p>
          <a:p>
            <a:r>
              <a:rPr lang="nl-NL" b="1" u="sng" dirty="0">
                <a:effectLst>
                  <a:outerShdw blurRad="38100" dist="38100" dir="2700000" algn="tl">
                    <a:srgbClr val="000000">
                      <a:alpha val="43137"/>
                    </a:srgbClr>
                  </a:outerShdw>
                </a:effectLst>
              </a:rPr>
              <a:t>Reflectie</a:t>
            </a:r>
          </a:p>
          <a:p>
            <a:pPr marL="0" indent="0">
              <a:buNone/>
            </a:pPr>
            <a:r>
              <a:rPr lang="nl-NL" dirty="0"/>
              <a:t>Hoe reageerden anderen op jouw handelen? Wat ging goed? Wat kon beter?</a:t>
            </a:r>
          </a:p>
          <a:p>
            <a:r>
              <a:rPr lang="nl-NL" b="1" dirty="0">
                <a:effectLst>
                  <a:outerShdw blurRad="38100" dist="38100" dir="2700000" algn="tl">
                    <a:srgbClr val="000000">
                      <a:alpha val="43137"/>
                    </a:srgbClr>
                  </a:outerShdw>
                </a:effectLst>
              </a:rPr>
              <a:t>Transfer</a:t>
            </a:r>
          </a:p>
          <a:p>
            <a:pPr marL="0" indent="0">
              <a:buNone/>
            </a:pPr>
            <a:r>
              <a:rPr lang="nl-NL" dirty="0"/>
              <a:t>Wat heb je geleerd?</a:t>
            </a:r>
          </a:p>
          <a:p>
            <a:endParaRPr lang="nl-NL" dirty="0"/>
          </a:p>
        </p:txBody>
      </p:sp>
    </p:spTree>
    <p:extLst>
      <p:ext uri="{BB962C8B-B14F-4D97-AF65-F5344CB8AC3E}">
        <p14:creationId xmlns:p14="http://schemas.microsoft.com/office/powerpoint/2010/main" val="332400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24.1 Modellen advies gesprek</a:t>
            </a:r>
          </a:p>
        </p:txBody>
      </p:sp>
      <p:sp>
        <p:nvSpPr>
          <p:cNvPr id="3" name="Tijdelijke aanduiding voor inhoud 2"/>
          <p:cNvSpPr>
            <a:spLocks noGrp="1"/>
          </p:cNvSpPr>
          <p:nvPr>
            <p:ph idx="1"/>
          </p:nvPr>
        </p:nvSpPr>
        <p:spPr/>
        <p:txBody>
          <a:bodyPr/>
          <a:lstStyle/>
          <a:p>
            <a:pPr marL="0" indent="0">
              <a:buNone/>
            </a:pPr>
            <a:r>
              <a:rPr lang="nl-NL" b="1" dirty="0"/>
              <a:t>Diagnose-receptmodel </a:t>
            </a:r>
            <a:r>
              <a:rPr lang="nl-NL" dirty="0">
                <a:sym typeface="Wingdings"/>
              </a:rPr>
              <a:t> inhoudelijke advies		</a:t>
            </a:r>
          </a:p>
          <a:p>
            <a:pPr>
              <a:buFontTx/>
              <a:buChar char="-"/>
            </a:pPr>
            <a:r>
              <a:rPr lang="nl-NL" dirty="0">
                <a:sym typeface="Wingdings"/>
              </a:rPr>
              <a:t>Hulpverlener is deskundig en directief</a:t>
            </a:r>
          </a:p>
          <a:p>
            <a:pPr>
              <a:buFontTx/>
              <a:buChar char="-"/>
            </a:pPr>
            <a:endParaRPr lang="nl-NL" dirty="0">
              <a:sym typeface="Wingdings"/>
            </a:endParaRPr>
          </a:p>
          <a:p>
            <a:pPr marL="0" indent="0">
              <a:buNone/>
            </a:pPr>
            <a:r>
              <a:rPr lang="nl-NL" u="sng" dirty="0">
                <a:sym typeface="Wingdings"/>
              </a:rPr>
              <a:t>Valkuilen:</a:t>
            </a:r>
          </a:p>
          <a:p>
            <a:pPr>
              <a:buFontTx/>
              <a:buChar char="-"/>
            </a:pPr>
            <a:r>
              <a:rPr lang="nl-NL" dirty="0">
                <a:sym typeface="Wingdings"/>
              </a:rPr>
              <a:t>Je betrekt de cliënt te weinig bij het denkproces. </a:t>
            </a:r>
          </a:p>
          <a:p>
            <a:pPr>
              <a:buFontTx/>
              <a:buChar char="-"/>
            </a:pPr>
            <a:r>
              <a:rPr lang="nl-NL" dirty="0">
                <a:sym typeface="Wingdings"/>
              </a:rPr>
              <a:t>Je wilt de cliënt overtuigen jouw advies op te volgen. Hieruit ontstaat weerstand</a:t>
            </a:r>
          </a:p>
          <a:p>
            <a:endParaRPr lang="nl-NL" dirty="0">
              <a:sym typeface="Wingdings"/>
            </a:endParaRPr>
          </a:p>
        </p:txBody>
      </p:sp>
    </p:spTree>
    <p:extLst>
      <p:ext uri="{BB962C8B-B14F-4D97-AF65-F5344CB8AC3E}">
        <p14:creationId xmlns:p14="http://schemas.microsoft.com/office/powerpoint/2010/main" val="1726339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2076450" y="1123950"/>
            <a:ext cx="7867650" cy="4524315"/>
          </a:xfrm>
          <a:prstGeom prst="rect">
            <a:avLst/>
          </a:prstGeom>
          <a:noFill/>
        </p:spPr>
        <p:txBody>
          <a:bodyPr wrap="square" rtlCol="0">
            <a:spAutoFit/>
          </a:bodyPr>
          <a:lstStyle/>
          <a:p>
            <a:r>
              <a:rPr lang="nl-NL" b="1" dirty="0"/>
              <a:t>Participatiemodel </a:t>
            </a:r>
            <a:r>
              <a:rPr lang="nl-NL" dirty="0">
                <a:sym typeface="Wingdings"/>
              </a:rPr>
              <a:t> vraag over proces</a:t>
            </a:r>
          </a:p>
          <a:p>
            <a:pPr marL="285750" indent="-285750">
              <a:buFontTx/>
              <a:buChar char="-"/>
            </a:pPr>
            <a:r>
              <a:rPr lang="nl-NL" dirty="0">
                <a:sym typeface="Wingdings"/>
              </a:rPr>
              <a:t>Hulpverlener is non-directief, cliënt is deskundig</a:t>
            </a:r>
          </a:p>
          <a:p>
            <a:pPr marL="285750" indent="-285750">
              <a:buFontTx/>
              <a:buChar char="-"/>
            </a:pPr>
            <a:endParaRPr lang="nl-NL" dirty="0">
              <a:sym typeface="Wingdings"/>
            </a:endParaRPr>
          </a:p>
          <a:p>
            <a:r>
              <a:rPr lang="nl-NL" u="sng" dirty="0">
                <a:sym typeface="Wingdings"/>
              </a:rPr>
              <a:t>Fasen participatiemodel:</a:t>
            </a:r>
          </a:p>
          <a:p>
            <a:pPr marL="342900" indent="-342900">
              <a:buAutoNum type="alphaUcParenR"/>
            </a:pPr>
            <a:r>
              <a:rPr lang="nl-NL" dirty="0">
                <a:sym typeface="Wingdings"/>
              </a:rPr>
              <a:t>Exploratie fase</a:t>
            </a:r>
          </a:p>
          <a:p>
            <a:r>
              <a:rPr lang="nl-NL" dirty="0">
                <a:sym typeface="Wingdings"/>
              </a:rPr>
              <a:t>Hoe is de situatie?</a:t>
            </a:r>
          </a:p>
          <a:p>
            <a:r>
              <a:rPr lang="nl-NL" dirty="0">
                <a:sym typeface="Wingdings"/>
              </a:rPr>
              <a:t>Wat heb je tot nu toe gedaan?</a:t>
            </a:r>
            <a:br>
              <a:rPr lang="nl-NL" dirty="0">
                <a:sym typeface="Wingdings"/>
              </a:rPr>
            </a:br>
            <a:r>
              <a:rPr lang="nl-NL" dirty="0">
                <a:sym typeface="Wingdings"/>
              </a:rPr>
              <a:t>Wat heeft dat opgeleverd?</a:t>
            </a:r>
            <a:br>
              <a:rPr lang="nl-NL" dirty="0">
                <a:sym typeface="Wingdings"/>
              </a:rPr>
            </a:br>
            <a:r>
              <a:rPr lang="nl-NL" dirty="0">
                <a:sym typeface="Wingdings"/>
              </a:rPr>
              <a:t>Kijk ook naar de omgeving.</a:t>
            </a:r>
          </a:p>
          <a:p>
            <a:endParaRPr lang="nl-NL" dirty="0">
              <a:sym typeface="Wingdings"/>
            </a:endParaRPr>
          </a:p>
          <a:p>
            <a:r>
              <a:rPr lang="nl-NL" dirty="0">
                <a:sym typeface="Wingdings"/>
              </a:rPr>
              <a:t>B) Probleemoplossende fase</a:t>
            </a:r>
          </a:p>
          <a:p>
            <a:r>
              <a:rPr lang="nl-NL" dirty="0">
                <a:sym typeface="Wingdings"/>
              </a:rPr>
              <a:t>Samen met de cliënt de mogelijke oplossingen na. </a:t>
            </a:r>
          </a:p>
          <a:p>
            <a:r>
              <a:rPr lang="nl-NL" dirty="0">
                <a:sym typeface="Wingdings"/>
              </a:rPr>
              <a:t>Hulpverlener kan suggesties geven en vragen wat de cliënt ervan vindt</a:t>
            </a:r>
          </a:p>
          <a:p>
            <a:r>
              <a:rPr lang="nl-NL" dirty="0">
                <a:sym typeface="Wingdings"/>
              </a:rPr>
              <a:t>Verantwoordelijkheid ligt bij de cliënt</a:t>
            </a:r>
          </a:p>
          <a:p>
            <a:endParaRPr lang="nl-NL" b="1" dirty="0">
              <a:sym typeface="Wingdings"/>
            </a:endParaRPr>
          </a:p>
          <a:p>
            <a:endParaRPr lang="nl-NL" dirty="0">
              <a:sym typeface="Wingdings"/>
            </a:endParaRPr>
          </a:p>
        </p:txBody>
      </p:sp>
    </p:spTree>
    <p:extLst>
      <p:ext uri="{BB962C8B-B14F-4D97-AF65-F5344CB8AC3E}">
        <p14:creationId xmlns:p14="http://schemas.microsoft.com/office/powerpoint/2010/main" val="2033572896"/>
      </p:ext>
    </p:extLst>
  </p:cSld>
  <p:clrMapOvr>
    <a:masterClrMapping/>
  </p:clrMapOvr>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3468</TotalTime>
  <Words>899</Words>
  <Application>Microsoft Office PowerPoint</Application>
  <PresentationFormat>Breedbeeld</PresentationFormat>
  <Paragraphs>131</Paragraphs>
  <Slides>12</Slides>
  <Notes>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Gill Sans MT</vt:lpstr>
      <vt:lpstr>Pakket</vt:lpstr>
      <vt:lpstr>gesprekstechnieken</vt:lpstr>
      <vt:lpstr>Tot nu toe…</vt:lpstr>
      <vt:lpstr>Terugblik</vt:lpstr>
      <vt:lpstr>Rollenspel</vt:lpstr>
      <vt:lpstr>Casus rollenspel</vt:lpstr>
      <vt:lpstr>Inhoud</vt:lpstr>
      <vt:lpstr>Sollicitatiegesprek met starrt</vt:lpstr>
      <vt:lpstr>24.1 Modellen advies gesprek</vt:lpstr>
      <vt:lpstr>PowerPoint-presentatie</vt:lpstr>
      <vt:lpstr>PowerPoint-presentatie</vt:lpstr>
      <vt:lpstr>oefenen</vt:lpstr>
      <vt:lpstr>Afsluiting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gesprekstechnieken</dc:title>
  <dc:creator>Abma A, Arjan</dc:creator>
  <cp:lastModifiedBy>Nijenhuis, Merel</cp:lastModifiedBy>
  <cp:revision>25</cp:revision>
  <dcterms:created xsi:type="dcterms:W3CDTF">2017-12-08T11:03:55Z</dcterms:created>
  <dcterms:modified xsi:type="dcterms:W3CDTF">2021-02-01T14:23:14Z</dcterms:modified>
</cp:coreProperties>
</file>